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719"/>
  </p:normalViewPr>
  <p:slideViewPr>
    <p:cSldViewPr snapToGrid="0">
      <p:cViewPr>
        <p:scale>
          <a:sx n="137" d="100"/>
          <a:sy n="137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80262-1E4C-F1EA-1258-E546BC8C9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54BDEE-386A-5B07-1A7F-28F887600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E38FD1-B5DD-BA3D-AB28-8107E1F81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BAF538-630E-7195-A225-442552CF9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6BEA9A-22BD-2F60-D16D-BB023553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315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2332A-789A-EECA-F728-0F3DD81EB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52FBF1B-45BE-4D5E-5742-DCDA7D1BE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0DF240-CEB5-BED6-7898-7798F7D2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13C93F-CA3D-9CD8-045C-F819CEE2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38D64B-6F37-80FB-1EBD-7A096314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784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1BEF67D-EFC6-2DE5-A8E8-42328B347A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97E6B9E-8938-2275-2894-5F5085FCC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CFEA5E-CFCB-8EAA-7436-C31281B87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2F7F1-CBAC-9DA9-05FC-37FEAB6F9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A6ACE9-FF34-B931-FE74-DD727020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265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2F15DE-95C1-C3A6-6236-EA2C0F67E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D28EC4-7B0E-C4E0-02AB-768B404D1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70CD0F-B9CE-817D-4E2D-500A4DBEC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20D43D-DE1C-D4AA-08F6-0D64C873A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B81020-D36E-08BF-4B49-64D3FFE1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897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5499AA-42D5-3DDC-467C-67407164E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2CC12D-56BA-92F5-9BBE-492CB655C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5358E0-3AEC-9ACD-50F4-42A9E7B4A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91167B-3281-84EF-2EB4-05141EDB7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ED3E3D-E218-9D99-9E64-07D86B6F4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580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2A5EB4-1A30-9241-8AD6-7A4BC030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3B9FD4-B55C-95DC-EE17-AB86BEFE7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39CBBB-4C40-7841-41E7-2A38ED565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EDD172-459A-79D8-EEE7-0B04144F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63D3F9-CD32-B470-1BE2-2DC19E605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9B0F55-9828-42B2-9322-ADE70A266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1280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A42736-C149-D046-4476-5F5850E7D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E30391-5AC3-F276-141D-37DFA07FE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BD95D6-5517-1C84-CDCC-5F1125B18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16B09E-CAFE-75A3-28B6-B6F61C96CD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EFEA752-C16A-1B14-4631-CAEC62013F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A295180-1E91-84FE-5537-DE9935B42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09577B-E381-45AA-F756-4A0FF1E22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A05FD3F-D04F-8439-BAD7-D2A6415A8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2393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9BDC1-C275-8636-E13C-39142504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E894A0E-7676-4CC5-681F-DE15B873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ED3DA13-42A1-AB06-6F4B-DE6B4B83F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9ABE7A6-F0DF-C616-0242-CA3652BBF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122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A44889C-99E3-4FE4-7BCA-CC816DEFA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B44BF2-FE61-ACE4-E151-D14829149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446A1A-1165-BEF6-B55D-E156C162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403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35AE5A-4673-E9E9-A349-563E816FF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56B518-9691-CEB3-0299-B2D4EBE5B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7C7764-4B68-E7AF-7FAF-9C1A10C9A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42A1B2-9668-BD47-7FF4-1E8DCC9B3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0218DB-6983-0BE3-AE58-2BF2FA3D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1CB892-0150-7F6F-4043-2D960134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3441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48494-34D0-9F4D-E1C6-CB076299D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97144F9-A001-440E-672D-7B979185E6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5274F1-005E-9212-0F54-56E165855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612504-265C-8202-BCD6-911E39575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CF206-33B4-9209-FB7F-43DEE92B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14283B-FF56-BCE7-63EF-4C7FBBF9C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948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4EAEAB5-2910-4806-956B-21AE6FBE0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CF7DD6-F34D-6254-507E-81925806E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F40441-D411-4CE5-85FE-A4B1DF2E76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8AD10-5F45-9E49-8FC3-954B20AE457A}" type="datetimeFigureOut">
              <a:rPr lang="de-DE" smtClean="0"/>
              <a:t>27.04.25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2C186A-0BF7-C83C-3EF9-5641D28A2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223B0A-1E12-FB33-6C09-07386A083B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D5868-5849-3845-9C6C-F797BAB61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018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70524F0A-29AD-3C09-4EB7-13035A0922DC}"/>
              </a:ext>
            </a:extLst>
          </p:cNvPr>
          <p:cNvSpPr/>
          <p:nvPr/>
        </p:nvSpPr>
        <p:spPr>
          <a:xfrm>
            <a:off x="3129643" y="982729"/>
            <a:ext cx="5121728" cy="28062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8550416-6DFE-2B89-777E-B95DDA4476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27" r="18487" b="23420"/>
          <a:stretch/>
        </p:blipFill>
        <p:spPr>
          <a:xfrm>
            <a:off x="3254829" y="982729"/>
            <a:ext cx="4996542" cy="244627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64B5B39-7411-E3FF-54F8-B495707D2CCF}"/>
              </a:ext>
            </a:extLst>
          </p:cNvPr>
          <p:cNvSpPr txBox="1"/>
          <p:nvPr/>
        </p:nvSpPr>
        <p:spPr>
          <a:xfrm>
            <a:off x="3129643" y="3265714"/>
            <a:ext cx="512172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>
                <a:latin typeface="Alegreya Sans" pitchFamily="2" charset="0"/>
                <a:cs typeface="Lucida Grande" panose="020B0600040502020204" pitchFamily="34" charset="0"/>
              </a:rPr>
              <a:t>Abbildung 5 aus</a:t>
            </a:r>
            <a:br>
              <a:rPr lang="de-DE" sz="700" dirty="0">
                <a:latin typeface="Alegreya Sans" pitchFamily="2" charset="0"/>
                <a:cs typeface="Lucida Grande" panose="020B0600040502020204" pitchFamily="34" charset="0"/>
              </a:rPr>
            </a:b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Bez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, S., Burkart, F., Tomasik, M. J., &amp; Merk, S. (2025).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How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do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teachers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process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technology-based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formative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assessment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results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in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their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daily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practice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?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Results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from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process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mining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of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think-aloud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sz="700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data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. </a:t>
            </a:r>
            <a:r>
              <a:rPr lang="de-DE" sz="700" i="1" dirty="0">
                <a:effectLst/>
                <a:latin typeface="Alegreya Sans" pitchFamily="2" charset="0"/>
                <a:cs typeface="Lucida Grande" panose="020B0600040502020204" pitchFamily="34" charset="0"/>
              </a:rPr>
              <a:t>Learning and </a:t>
            </a:r>
            <a:r>
              <a:rPr lang="de-DE" sz="700" i="1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Instruction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, </a:t>
            </a:r>
            <a:r>
              <a:rPr lang="de-DE" sz="700" i="1" dirty="0">
                <a:effectLst/>
                <a:latin typeface="Alegreya Sans" pitchFamily="2" charset="0"/>
                <a:cs typeface="Lucida Grande" panose="020B0600040502020204" pitchFamily="34" charset="0"/>
              </a:rPr>
              <a:t>97</a:t>
            </a:r>
            <a:r>
              <a:rPr lang="de-DE" sz="700" dirty="0">
                <a:effectLst/>
                <a:latin typeface="Alegreya Sans" pitchFamily="2" charset="0"/>
                <a:cs typeface="Lucida Grande" panose="020B0600040502020204" pitchFamily="34" charset="0"/>
              </a:rPr>
              <a:t>, 102100. https://doi.org/10.1016/j.learninstruc.2025.102100</a:t>
            </a:r>
          </a:p>
        </p:txBody>
      </p:sp>
    </p:spTree>
    <p:extLst>
      <p:ext uri="{BB962C8B-B14F-4D97-AF65-F5344CB8AC3E}">
        <p14:creationId xmlns:p14="http://schemas.microsoft.com/office/powerpoint/2010/main" val="52617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E7EFE215-3B3D-C62F-922C-45418540C1C5}"/>
              </a:ext>
            </a:extLst>
          </p:cNvPr>
          <p:cNvGrpSpPr/>
          <p:nvPr/>
        </p:nvGrpSpPr>
        <p:grpSpPr>
          <a:xfrm>
            <a:off x="203192" y="963788"/>
            <a:ext cx="9671078" cy="3900976"/>
            <a:chOff x="-297740" y="955837"/>
            <a:chExt cx="12148992" cy="4900480"/>
          </a:xfrm>
        </p:grpSpPr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8B9C2C2C-DB9E-3691-8863-366FE7897E86}"/>
                </a:ext>
              </a:extLst>
            </p:cNvPr>
            <p:cNvSpPr/>
            <p:nvPr/>
          </p:nvSpPr>
          <p:spPr>
            <a:xfrm>
              <a:off x="555301" y="1151943"/>
              <a:ext cx="1093683" cy="978407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schemeClr val="tx1"/>
                  </a:solidFill>
                  <a:latin typeface="Alegreya Sans" pitchFamily="2" charset="0"/>
                  <a:cs typeface="Arial" panose="020B0604020202020204" pitchFamily="34" charset="0"/>
                </a:rPr>
                <a:t>Start</a:t>
              </a:r>
              <a:endParaRPr lang="en-US" sz="1600" b="1" dirty="0">
                <a:solidFill>
                  <a:schemeClr val="tx1"/>
                </a:solidFill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" name="Flowchart: Connector 4">
              <a:extLst>
                <a:ext uri="{FF2B5EF4-FFF2-40B4-BE49-F238E27FC236}">
                  <a16:creationId xmlns:a16="http://schemas.microsoft.com/office/drawing/2014/main" id="{81AA081E-D36A-33F8-6DA4-6CD24C1F9151}"/>
                </a:ext>
              </a:extLst>
            </p:cNvPr>
            <p:cNvSpPr/>
            <p:nvPr/>
          </p:nvSpPr>
          <p:spPr>
            <a:xfrm>
              <a:off x="10872844" y="3429000"/>
              <a:ext cx="978408" cy="976861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schemeClr val="tx1"/>
                  </a:solidFill>
                  <a:latin typeface="Alegreya Sans" pitchFamily="2" charset="0"/>
                  <a:cs typeface="Arial" panose="020B0604020202020204" pitchFamily="34" charset="0"/>
                </a:rPr>
                <a:t>End</a:t>
              </a:r>
              <a:endParaRPr lang="en-US" sz="1600" b="1" dirty="0">
                <a:solidFill>
                  <a:schemeClr val="tx1"/>
                </a:solidFill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4542594-A785-DE6E-6532-C65D9A1AE946}"/>
                </a:ext>
              </a:extLst>
            </p:cNvPr>
            <p:cNvSpPr/>
            <p:nvPr/>
          </p:nvSpPr>
          <p:spPr>
            <a:xfrm>
              <a:off x="8507929" y="2772636"/>
              <a:ext cx="1343406" cy="833451"/>
            </a:xfrm>
            <a:prstGeom prst="flowChartProcess">
              <a:avLst/>
            </a:prstGeom>
            <a:solidFill>
              <a:srgbClr val="5EC96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Constructing</a:t>
              </a:r>
              <a:r>
                <a:rPr lang="de-DE" sz="1050" b="1" dirty="0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instructional</a:t>
              </a:r>
              <a:r>
                <a:rPr lang="de-DE" sz="1050" b="1" dirty="0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implications</a:t>
              </a:r>
              <a:endParaRPr lang="de-DE" sz="200" b="1" dirty="0">
                <a:solidFill>
                  <a:schemeClr val="bg1"/>
                </a:solidFill>
                <a:effectLst/>
                <a:latin typeface="Alegreya Sans" pitchFamily="2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de-DE" sz="1050" b="1" dirty="0">
                  <a:solidFill>
                    <a:schemeClr val="bg1"/>
                  </a:solidFill>
                  <a:latin typeface="Alegreya Sans" pitchFamily="2" charset="0"/>
                  <a:cs typeface="Arial" panose="020B0604020202020204" pitchFamily="34" charset="0"/>
                </a:rPr>
                <a:t>154</a:t>
              </a:r>
              <a:endParaRPr lang="en-US" sz="1050" b="1" dirty="0">
                <a:solidFill>
                  <a:schemeClr val="bg1"/>
                </a:solidFill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4B8C7DAD-EF4A-94DA-1369-F744FC641B2E}"/>
                </a:ext>
              </a:extLst>
            </p:cNvPr>
            <p:cNvSpPr/>
            <p:nvPr/>
          </p:nvSpPr>
          <p:spPr>
            <a:xfrm>
              <a:off x="6516649" y="4668271"/>
              <a:ext cx="1219200" cy="780177"/>
            </a:xfrm>
            <a:prstGeom prst="flowChartProcess">
              <a:avLst/>
            </a:prstGeom>
            <a:solidFill>
              <a:srgbClr val="31688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50" b="1" dirty="0" err="1">
                  <a:solidFill>
                    <a:schemeClr val="bg1"/>
                  </a:solidFill>
                  <a:latin typeface="Alegreya Sans" pitchFamily="2" charset="0"/>
                  <a:cs typeface="Arial" panose="020B0604020202020204" pitchFamily="34" charset="0"/>
                </a:rPr>
                <a:t>Analyzing</a:t>
              </a:r>
              <a:r>
                <a:rPr lang="de-DE" sz="1050" b="1" dirty="0">
                  <a:solidFill>
                    <a:schemeClr val="bg1"/>
                  </a:solidFill>
                  <a:latin typeface="Alegreya Sans" pitchFamily="2" charset="0"/>
                  <a:cs typeface="Arial" panose="020B0604020202020204" pitchFamily="34" charset="0"/>
                </a:rPr>
                <a:t> </a:t>
              </a:r>
              <a:r>
                <a:rPr lang="de-DE" sz="1050" b="1" dirty="0" err="1">
                  <a:solidFill>
                    <a:schemeClr val="bg1"/>
                  </a:solidFill>
                  <a:latin typeface="Alegreya Sans" pitchFamily="2" charset="0"/>
                  <a:cs typeface="Arial" panose="020B0604020202020204" pitchFamily="34" charset="0"/>
                </a:rPr>
                <a:t>errors</a:t>
              </a:r>
              <a:endParaRPr lang="de-DE" sz="1050" b="1" dirty="0">
                <a:solidFill>
                  <a:schemeClr val="bg1"/>
                </a:solidFill>
                <a:latin typeface="Alegreya Sans" pitchFamily="2" charset="0"/>
                <a:cs typeface="Arial" panose="020B0604020202020204" pitchFamily="34" charset="0"/>
              </a:endParaRPr>
            </a:p>
            <a:p>
              <a:pPr algn="ctr"/>
              <a:endParaRPr lang="de-DE" sz="300" b="1" dirty="0">
                <a:solidFill>
                  <a:schemeClr val="bg1"/>
                </a:solidFill>
                <a:latin typeface="Alegreya Sans" pitchFamily="2" charset="0"/>
                <a:cs typeface="Arial" panose="020B0604020202020204" pitchFamily="34" charset="0"/>
              </a:endParaRPr>
            </a:p>
            <a:p>
              <a:pPr algn="ctr"/>
              <a:r>
                <a:rPr lang="de-DE" sz="1050" b="1" dirty="0">
                  <a:solidFill>
                    <a:schemeClr val="bg1"/>
                  </a:solidFill>
                  <a:latin typeface="Alegreya Sans" pitchFamily="2" charset="0"/>
                  <a:cs typeface="Arial" panose="020B0604020202020204" pitchFamily="34" charset="0"/>
                </a:rPr>
                <a:t>219</a:t>
              </a:r>
              <a:endParaRPr lang="en-US" sz="1050" b="1" dirty="0">
                <a:solidFill>
                  <a:schemeClr val="bg1"/>
                </a:solidFill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7251E1D7-780E-126F-2E19-C8219C988879}"/>
                </a:ext>
              </a:extLst>
            </p:cNvPr>
            <p:cNvSpPr/>
            <p:nvPr/>
          </p:nvSpPr>
          <p:spPr>
            <a:xfrm>
              <a:off x="2196969" y="3349297"/>
              <a:ext cx="1219200" cy="780177"/>
            </a:xfrm>
            <a:prstGeom prst="flowChartProcess">
              <a:avLst/>
            </a:prstGeom>
            <a:solidFill>
              <a:srgbClr val="482878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50" b="1" dirty="0" err="1">
                  <a:latin typeface="Alegreya Sans" pitchFamily="2" charset="0"/>
                  <a:cs typeface="Arial" panose="020B0604020202020204" pitchFamily="34" charset="0"/>
                </a:rPr>
                <a:t>Noticing</a:t>
              </a:r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 </a:t>
              </a:r>
              <a:r>
                <a:rPr lang="de-DE" sz="1050" b="1" dirty="0" err="1">
                  <a:latin typeface="Alegreya Sans" pitchFamily="2" charset="0"/>
                  <a:cs typeface="Arial" panose="020B0604020202020204" pitchFamily="34" charset="0"/>
                </a:rPr>
                <a:t>results</a:t>
              </a:r>
              <a:endParaRPr lang="de-DE" sz="1050" b="1" dirty="0">
                <a:latin typeface="Alegreya Sans" pitchFamily="2" charset="0"/>
                <a:cs typeface="Arial" panose="020B0604020202020204" pitchFamily="34" charset="0"/>
              </a:endParaRPr>
            </a:p>
            <a:p>
              <a:pPr algn="ctr"/>
              <a:endParaRPr lang="de-DE" sz="300" b="1" dirty="0">
                <a:latin typeface="Alegreya Sans" pitchFamily="2" charset="0"/>
                <a:cs typeface="Arial" panose="020B0604020202020204" pitchFamily="34" charset="0"/>
              </a:endParaRPr>
            </a:p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697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797A35A2-221D-2850-E227-78AF02AF9886}"/>
                </a:ext>
              </a:extLst>
            </p:cNvPr>
            <p:cNvSpPr/>
            <p:nvPr/>
          </p:nvSpPr>
          <p:spPr>
            <a:xfrm>
              <a:off x="4929427" y="2230505"/>
              <a:ext cx="1219200" cy="877436"/>
            </a:xfrm>
            <a:prstGeom prst="flowChartProcess">
              <a:avLst/>
            </a:prstGeom>
            <a:solidFill>
              <a:srgbClr val="1F9E8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Comparing</a:t>
              </a:r>
              <a:r>
                <a:rPr lang="de-DE" sz="1050" b="1" dirty="0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with</a:t>
              </a:r>
              <a:r>
                <a:rPr lang="de-DE" sz="1050" b="1" dirty="0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 personal </a:t>
              </a:r>
              <a:r>
                <a:rPr lang="de-DE" sz="1050" b="1" dirty="0" err="1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perspective</a:t>
              </a:r>
              <a:endParaRPr lang="de-DE" sz="1050" b="1" dirty="0">
                <a:solidFill>
                  <a:schemeClr val="bg1"/>
                </a:solidFill>
                <a:effectLst/>
                <a:latin typeface="Alegreya Sans" pitchFamily="2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 algn="ctr"/>
              <a:endParaRPr lang="de-DE" sz="100" b="1" dirty="0">
                <a:solidFill>
                  <a:schemeClr val="bg1"/>
                </a:solidFill>
                <a:effectLst/>
                <a:latin typeface="Alegreya Sans" pitchFamily="2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de-DE" sz="1050" b="1" dirty="0">
                  <a:solidFill>
                    <a:schemeClr val="bg1"/>
                  </a:solidFill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157</a:t>
              </a:r>
              <a:r>
                <a:rPr lang="de-DE" sz="1050" b="1" dirty="0">
                  <a:solidFill>
                    <a:schemeClr val="bg1"/>
                  </a:solidFill>
                  <a:effectLst/>
                  <a:latin typeface="Alegreya Sans" pitchFamily="2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endParaRPr lang="en-US" sz="1050" b="1" dirty="0">
                <a:solidFill>
                  <a:schemeClr val="bg1"/>
                </a:solidFill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Straight Arrow Connector 21">
              <a:extLst>
                <a:ext uri="{FF2B5EF4-FFF2-40B4-BE49-F238E27FC236}">
                  <a16:creationId xmlns:a16="http://schemas.microsoft.com/office/drawing/2014/main" id="{A75EA30D-E324-A46F-20C6-2A0040875F86}"/>
                </a:ext>
              </a:extLst>
            </p:cNvPr>
            <p:cNvCxnSpPr>
              <a:cxnSpLocks/>
              <a:stCxn id="9" idx="3"/>
              <a:endCxn id="6" idx="1"/>
            </p:cNvCxnSpPr>
            <p:nvPr/>
          </p:nvCxnSpPr>
          <p:spPr>
            <a:xfrm>
              <a:off x="6148627" y="2669223"/>
              <a:ext cx="2359302" cy="52013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23">
              <a:extLst>
                <a:ext uri="{FF2B5EF4-FFF2-40B4-BE49-F238E27FC236}">
                  <a16:creationId xmlns:a16="http://schemas.microsoft.com/office/drawing/2014/main" id="{F6E7A70C-FF86-08E5-5250-1C9769B10B69}"/>
                </a:ext>
              </a:extLst>
            </p:cNvPr>
            <p:cNvCxnSpPr>
              <a:cxnSpLocks/>
              <a:endCxn id="9" idx="1"/>
            </p:cNvCxnSpPr>
            <p:nvPr/>
          </p:nvCxnSpPr>
          <p:spPr>
            <a:xfrm flipV="1">
              <a:off x="3416168" y="2669223"/>
              <a:ext cx="1513259" cy="680074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Arc 51">
              <a:extLst>
                <a:ext uri="{FF2B5EF4-FFF2-40B4-BE49-F238E27FC236}">
                  <a16:creationId xmlns:a16="http://schemas.microsoft.com/office/drawing/2014/main" id="{046BB1F8-88CE-55FA-912B-D9229EC1C3CF}"/>
                </a:ext>
              </a:extLst>
            </p:cNvPr>
            <p:cNvSpPr/>
            <p:nvPr/>
          </p:nvSpPr>
          <p:spPr>
            <a:xfrm>
              <a:off x="2617618" y="3018981"/>
              <a:ext cx="377901" cy="660632"/>
            </a:xfrm>
            <a:prstGeom prst="arc">
              <a:avLst>
                <a:gd name="adj1" fmla="val 10784543"/>
                <a:gd name="adj2" fmla="val 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Alegreya Sans" pitchFamily="2" charset="0"/>
              </a:endParaRPr>
            </a:p>
          </p:txBody>
        </p:sp>
        <p:sp>
          <p:nvSpPr>
            <p:cNvPr id="13" name="Arc 52">
              <a:extLst>
                <a:ext uri="{FF2B5EF4-FFF2-40B4-BE49-F238E27FC236}">
                  <a16:creationId xmlns:a16="http://schemas.microsoft.com/office/drawing/2014/main" id="{CAC171EB-8693-912C-66EC-9E9A9FEC3ACA}"/>
                </a:ext>
              </a:extLst>
            </p:cNvPr>
            <p:cNvSpPr/>
            <p:nvPr/>
          </p:nvSpPr>
          <p:spPr>
            <a:xfrm>
              <a:off x="6929284" y="4337955"/>
              <a:ext cx="377901" cy="660632"/>
            </a:xfrm>
            <a:prstGeom prst="arc">
              <a:avLst>
                <a:gd name="adj1" fmla="val 10784543"/>
                <a:gd name="adj2" fmla="val 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Alegreya Sans" pitchFamily="2" charset="0"/>
              </a:endParaRPr>
            </a:p>
          </p:txBody>
        </p:sp>
        <p:sp>
          <p:nvSpPr>
            <p:cNvPr id="14" name="Arc 53">
              <a:extLst>
                <a:ext uri="{FF2B5EF4-FFF2-40B4-BE49-F238E27FC236}">
                  <a16:creationId xmlns:a16="http://schemas.microsoft.com/office/drawing/2014/main" id="{A8CC3A41-6AF5-C44E-28A3-6EA3EBE19685}"/>
                </a:ext>
              </a:extLst>
            </p:cNvPr>
            <p:cNvSpPr/>
            <p:nvPr/>
          </p:nvSpPr>
          <p:spPr>
            <a:xfrm>
              <a:off x="8928579" y="2415689"/>
              <a:ext cx="377901" cy="660632"/>
            </a:xfrm>
            <a:prstGeom prst="arc">
              <a:avLst>
                <a:gd name="adj1" fmla="val 10784543"/>
                <a:gd name="adj2" fmla="val 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Alegreya Sans" pitchFamily="2" charset="0"/>
              </a:endParaRPr>
            </a:p>
          </p:txBody>
        </p:sp>
        <p:sp>
          <p:nvSpPr>
            <p:cNvPr id="15" name="Arc 54">
              <a:extLst>
                <a:ext uri="{FF2B5EF4-FFF2-40B4-BE49-F238E27FC236}">
                  <a16:creationId xmlns:a16="http://schemas.microsoft.com/office/drawing/2014/main" id="{E0099F6B-CDEC-081F-4E91-B37ABC5ACAA7}"/>
                </a:ext>
              </a:extLst>
            </p:cNvPr>
            <p:cNvSpPr/>
            <p:nvPr/>
          </p:nvSpPr>
          <p:spPr>
            <a:xfrm>
              <a:off x="5313763" y="1899079"/>
              <a:ext cx="377901" cy="660632"/>
            </a:xfrm>
            <a:prstGeom prst="arc">
              <a:avLst>
                <a:gd name="adj1" fmla="val 10784543"/>
                <a:gd name="adj2" fmla="val 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Alegreya Sans" pitchFamily="2" charset="0"/>
              </a:endParaRPr>
            </a:p>
          </p:txBody>
        </p:sp>
        <p:sp>
          <p:nvSpPr>
            <p:cNvPr id="16" name="Arc 62">
              <a:extLst>
                <a:ext uri="{FF2B5EF4-FFF2-40B4-BE49-F238E27FC236}">
                  <a16:creationId xmlns:a16="http://schemas.microsoft.com/office/drawing/2014/main" id="{57614D31-3542-BD15-9D66-5D320238198B}"/>
                </a:ext>
              </a:extLst>
            </p:cNvPr>
            <p:cNvSpPr/>
            <p:nvPr/>
          </p:nvSpPr>
          <p:spPr>
            <a:xfrm rot="369216">
              <a:off x="5399587" y="1919155"/>
              <a:ext cx="5959989" cy="2936176"/>
            </a:xfrm>
            <a:prstGeom prst="arc">
              <a:avLst>
                <a:gd name="adj1" fmla="val 12066500"/>
                <a:gd name="adj2" fmla="val 21278612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Alegreya Sans" pitchFamily="2" charset="0"/>
              </a:endParaRPr>
            </a:p>
          </p:txBody>
        </p:sp>
        <p:sp>
          <p:nvSpPr>
            <p:cNvPr id="17" name="TextBox 1">
              <a:extLst>
                <a:ext uri="{FF2B5EF4-FFF2-40B4-BE49-F238E27FC236}">
                  <a16:creationId xmlns:a16="http://schemas.microsoft.com/office/drawing/2014/main" id="{6983FDCA-C96D-4487-9495-85690B6B0B9B}"/>
                </a:ext>
              </a:extLst>
            </p:cNvPr>
            <p:cNvSpPr txBox="1"/>
            <p:nvPr/>
          </p:nvSpPr>
          <p:spPr>
            <a:xfrm>
              <a:off x="1603228" y="2518720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0.98 (45)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2">
              <a:extLst>
                <a:ext uri="{FF2B5EF4-FFF2-40B4-BE49-F238E27FC236}">
                  <a16:creationId xmlns:a16="http://schemas.microsoft.com/office/drawing/2014/main" id="{F37BF9EE-2AE9-EBD4-177C-03EB4DF88356}"/>
                </a:ext>
              </a:extLst>
            </p:cNvPr>
            <p:cNvSpPr txBox="1"/>
            <p:nvPr/>
          </p:nvSpPr>
          <p:spPr>
            <a:xfrm>
              <a:off x="3076031" y="955837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0.75 (7)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0">
              <a:extLst>
                <a:ext uri="{FF2B5EF4-FFF2-40B4-BE49-F238E27FC236}">
                  <a16:creationId xmlns:a16="http://schemas.microsoft.com/office/drawing/2014/main" id="{4C6E45D9-0D64-DCC8-8C3B-16255B9B1630}"/>
                </a:ext>
              </a:extLst>
            </p:cNvPr>
            <p:cNvSpPr txBox="1"/>
            <p:nvPr/>
          </p:nvSpPr>
          <p:spPr>
            <a:xfrm>
              <a:off x="3382033" y="1761012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0.75 (3)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1">
              <a:extLst>
                <a:ext uri="{FF2B5EF4-FFF2-40B4-BE49-F238E27FC236}">
                  <a16:creationId xmlns:a16="http://schemas.microsoft.com/office/drawing/2014/main" id="{1093C3F7-91F7-899B-047D-F75BB8F92967}"/>
                </a:ext>
              </a:extLst>
            </p:cNvPr>
            <p:cNvSpPr txBox="1"/>
            <p:nvPr/>
          </p:nvSpPr>
          <p:spPr>
            <a:xfrm>
              <a:off x="5086021" y="1655472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0.86 (86)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DBC59E0-71DB-18FF-D956-FC47A3C5762B}"/>
                </a:ext>
              </a:extLst>
            </p:cNvPr>
            <p:cNvSpPr txBox="1"/>
            <p:nvPr/>
          </p:nvSpPr>
          <p:spPr>
            <a:xfrm>
              <a:off x="6664476" y="4073607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0.95 (122)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906D0AB2-7B87-1D43-E70C-3D43C2E09F96}"/>
                </a:ext>
              </a:extLst>
            </p:cNvPr>
            <p:cNvSpPr txBox="1"/>
            <p:nvPr/>
          </p:nvSpPr>
          <p:spPr>
            <a:xfrm>
              <a:off x="8658505" y="2148874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0.93 (43)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14">
              <a:extLst>
                <a:ext uri="{FF2B5EF4-FFF2-40B4-BE49-F238E27FC236}">
                  <a16:creationId xmlns:a16="http://schemas.microsoft.com/office/drawing/2014/main" id="{FAE487A1-FDE3-3EAA-EEB3-2FB94AAB7019}"/>
                </a:ext>
              </a:extLst>
            </p:cNvPr>
            <p:cNvSpPr txBox="1"/>
            <p:nvPr/>
          </p:nvSpPr>
          <p:spPr>
            <a:xfrm>
              <a:off x="2351696" y="2760988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1 (580)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677B5334-62A9-FC03-B8EC-614DE04F51A5}"/>
                </a:ext>
              </a:extLst>
            </p:cNvPr>
            <p:cNvSpPr txBox="1"/>
            <p:nvPr/>
          </p:nvSpPr>
          <p:spPr>
            <a:xfrm>
              <a:off x="6863453" y="2620593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0.12 (94)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95391E38-4D16-F281-0540-916D2EEA0A18}"/>
                </a:ext>
              </a:extLst>
            </p:cNvPr>
            <p:cNvSpPr txBox="1"/>
            <p:nvPr/>
          </p:nvSpPr>
          <p:spPr>
            <a:xfrm>
              <a:off x="3529037" y="2677830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0.04 (174)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18">
              <a:extLst>
                <a:ext uri="{FF2B5EF4-FFF2-40B4-BE49-F238E27FC236}">
                  <a16:creationId xmlns:a16="http://schemas.microsoft.com/office/drawing/2014/main" id="{B96F87B0-045C-EAE9-4653-5B4C075BD5B1}"/>
                </a:ext>
              </a:extLst>
            </p:cNvPr>
            <p:cNvSpPr txBox="1"/>
            <p:nvPr/>
          </p:nvSpPr>
          <p:spPr>
            <a:xfrm>
              <a:off x="9863621" y="2074434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0.83 (13)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0">
              <a:extLst>
                <a:ext uri="{FF2B5EF4-FFF2-40B4-BE49-F238E27FC236}">
                  <a16:creationId xmlns:a16="http://schemas.microsoft.com/office/drawing/2014/main" id="{A4BBE56E-F405-4921-AD99-B87B97CEEAD8}"/>
                </a:ext>
              </a:extLst>
            </p:cNvPr>
            <p:cNvSpPr txBox="1"/>
            <p:nvPr/>
          </p:nvSpPr>
          <p:spPr>
            <a:xfrm>
              <a:off x="9452983" y="4042238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 (22)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8" name="TextBox 22">
              <a:extLst>
                <a:ext uri="{FF2B5EF4-FFF2-40B4-BE49-F238E27FC236}">
                  <a16:creationId xmlns:a16="http://schemas.microsoft.com/office/drawing/2014/main" id="{4C9C8C90-451A-CD20-737E-CED88F91837D}"/>
                </a:ext>
              </a:extLst>
            </p:cNvPr>
            <p:cNvSpPr txBox="1"/>
            <p:nvPr/>
          </p:nvSpPr>
          <p:spPr>
            <a:xfrm>
              <a:off x="9961222" y="3106285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0.91 (13)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9" name="TextBox 24">
              <a:extLst>
                <a:ext uri="{FF2B5EF4-FFF2-40B4-BE49-F238E27FC236}">
                  <a16:creationId xmlns:a16="http://schemas.microsoft.com/office/drawing/2014/main" id="{D06C5B86-D7F1-0184-5B00-E5C038E6CE3E}"/>
                </a:ext>
              </a:extLst>
            </p:cNvPr>
            <p:cNvSpPr txBox="1"/>
            <p:nvPr/>
          </p:nvSpPr>
          <p:spPr>
            <a:xfrm>
              <a:off x="5617863" y="4087687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0.10 (92)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5">
              <a:extLst>
                <a:ext uri="{FF2B5EF4-FFF2-40B4-BE49-F238E27FC236}">
                  <a16:creationId xmlns:a16="http://schemas.microsoft.com/office/drawing/2014/main" id="{DE30CED2-6F80-31CD-D6BF-C138DED1B382}"/>
                </a:ext>
              </a:extLst>
            </p:cNvPr>
            <p:cNvSpPr txBox="1"/>
            <p:nvPr/>
          </p:nvSpPr>
          <p:spPr>
            <a:xfrm>
              <a:off x="4901936" y="4765946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0.09 (194)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1" name="TextBox 27">
              <a:extLst>
                <a:ext uri="{FF2B5EF4-FFF2-40B4-BE49-F238E27FC236}">
                  <a16:creationId xmlns:a16="http://schemas.microsoft.com/office/drawing/2014/main" id="{0C6A90E3-7983-755C-FFE4-8ED88AB17281}"/>
                </a:ext>
              </a:extLst>
            </p:cNvPr>
            <p:cNvSpPr txBox="1"/>
            <p:nvPr/>
          </p:nvSpPr>
          <p:spPr>
            <a:xfrm>
              <a:off x="9789321" y="4789947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0.96 (33)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28">
              <a:extLst>
                <a:ext uri="{FF2B5EF4-FFF2-40B4-BE49-F238E27FC236}">
                  <a16:creationId xmlns:a16="http://schemas.microsoft.com/office/drawing/2014/main" id="{DED53F32-7573-ED02-C1FF-28117635825E}"/>
                </a:ext>
              </a:extLst>
            </p:cNvPr>
            <p:cNvSpPr txBox="1"/>
            <p:nvPr/>
          </p:nvSpPr>
          <p:spPr>
            <a:xfrm>
              <a:off x="4129203" y="3281226"/>
              <a:ext cx="90601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0.09 (128)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29">
              <a:extLst>
                <a:ext uri="{FF2B5EF4-FFF2-40B4-BE49-F238E27FC236}">
                  <a16:creationId xmlns:a16="http://schemas.microsoft.com/office/drawing/2014/main" id="{1FF83074-FE00-61C6-D235-67E4903CB168}"/>
                </a:ext>
              </a:extLst>
            </p:cNvPr>
            <p:cNvSpPr txBox="1"/>
            <p:nvPr/>
          </p:nvSpPr>
          <p:spPr>
            <a:xfrm>
              <a:off x="8184030" y="3821130"/>
              <a:ext cx="90601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050" b="1" dirty="0">
                  <a:latin typeface="Alegreya Sans" pitchFamily="2" charset="0"/>
                  <a:cs typeface="Arial" panose="020B0604020202020204" pitchFamily="34" charset="0"/>
                </a:rPr>
                <a:t>0.21 (154)</a:t>
              </a:r>
              <a:endParaRPr lang="en-US" sz="1050" b="1" dirty="0">
                <a:latin typeface="Alegreya Sans" pitchFamily="2" charset="0"/>
                <a:cs typeface="Arial" panose="020B0604020202020204" pitchFamily="34" charset="0"/>
              </a:endParaRPr>
            </a:p>
          </p:txBody>
        </p:sp>
        <p:cxnSp>
          <p:nvCxnSpPr>
            <p:cNvPr id="34" name="Straight Arrow Connector 41">
              <a:extLst>
                <a:ext uri="{FF2B5EF4-FFF2-40B4-BE49-F238E27FC236}">
                  <a16:creationId xmlns:a16="http://schemas.microsoft.com/office/drawing/2014/main" id="{08727D5D-41CF-28F4-42A4-069883270DB4}"/>
                </a:ext>
              </a:extLst>
            </p:cNvPr>
            <p:cNvCxnSpPr>
              <a:cxnSpLocks/>
              <a:stCxn id="8" idx="3"/>
              <a:endCxn id="7" idx="1"/>
            </p:cNvCxnSpPr>
            <p:nvPr/>
          </p:nvCxnSpPr>
          <p:spPr>
            <a:xfrm>
              <a:off x="3416169" y="3739386"/>
              <a:ext cx="3100480" cy="1318974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49">
              <a:extLst>
                <a:ext uri="{FF2B5EF4-FFF2-40B4-BE49-F238E27FC236}">
                  <a16:creationId xmlns:a16="http://schemas.microsoft.com/office/drawing/2014/main" id="{886E778F-4DD1-C4EA-3958-4F5501A0976D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5539027" y="3107941"/>
              <a:ext cx="1284059" cy="1560330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68">
              <a:extLst>
                <a:ext uri="{FF2B5EF4-FFF2-40B4-BE49-F238E27FC236}">
                  <a16:creationId xmlns:a16="http://schemas.microsoft.com/office/drawing/2014/main" id="{0576B1E1-7CE3-51F0-0674-1847A849AE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5849" y="3606086"/>
              <a:ext cx="772081" cy="106218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74">
              <a:extLst>
                <a:ext uri="{FF2B5EF4-FFF2-40B4-BE49-F238E27FC236}">
                  <a16:creationId xmlns:a16="http://schemas.microsoft.com/office/drawing/2014/main" id="{29BF7A3C-19E9-9EAA-22CB-506D266682AC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9851335" y="3189362"/>
              <a:ext cx="1054791" cy="539835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77">
              <a:extLst>
                <a:ext uri="{FF2B5EF4-FFF2-40B4-BE49-F238E27FC236}">
                  <a16:creationId xmlns:a16="http://schemas.microsoft.com/office/drawing/2014/main" id="{2BE2689D-AF19-F731-F154-45FADDAE3504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V="1">
              <a:off x="7735849" y="4085111"/>
              <a:ext cx="3170276" cy="973249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Arc 86">
              <a:extLst>
                <a:ext uri="{FF2B5EF4-FFF2-40B4-BE49-F238E27FC236}">
                  <a16:creationId xmlns:a16="http://schemas.microsoft.com/office/drawing/2014/main" id="{89B0B1E6-0A74-EE05-DBC3-B25121D51FD9}"/>
                </a:ext>
              </a:extLst>
            </p:cNvPr>
            <p:cNvSpPr/>
            <p:nvPr/>
          </p:nvSpPr>
          <p:spPr>
            <a:xfrm rot="10800000">
              <a:off x="2704629" y="1625936"/>
              <a:ext cx="8748810" cy="4230381"/>
            </a:xfrm>
            <a:prstGeom prst="arc">
              <a:avLst>
                <a:gd name="adj1" fmla="val 11337496"/>
                <a:gd name="adj2" fmla="val 21290642"/>
              </a:avLst>
            </a:prstGeom>
            <a:ln>
              <a:solidFill>
                <a:schemeClr val="tx1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Alegreya Sans" pitchFamily="2" charset="0"/>
              </a:endParaRPr>
            </a:p>
          </p:txBody>
        </p:sp>
        <p:cxnSp>
          <p:nvCxnSpPr>
            <p:cNvPr id="40" name="Straight Arrow Connector 87">
              <a:extLst>
                <a:ext uri="{FF2B5EF4-FFF2-40B4-BE49-F238E27FC236}">
                  <a16:creationId xmlns:a16="http://schemas.microsoft.com/office/drawing/2014/main" id="{F53DB265-5BEE-DCED-4DF4-D7BAEF631EDB}"/>
                </a:ext>
              </a:extLst>
            </p:cNvPr>
            <p:cNvCxnSpPr>
              <a:cxnSpLocks/>
              <a:stCxn id="4" idx="4"/>
            </p:cNvCxnSpPr>
            <p:nvPr/>
          </p:nvCxnSpPr>
          <p:spPr>
            <a:xfrm>
              <a:off x="1102143" y="2130350"/>
              <a:ext cx="1091092" cy="1218946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94">
              <a:extLst>
                <a:ext uri="{FF2B5EF4-FFF2-40B4-BE49-F238E27FC236}">
                  <a16:creationId xmlns:a16="http://schemas.microsoft.com/office/drawing/2014/main" id="{777A7821-0501-7592-6462-234DB094C246}"/>
                </a:ext>
              </a:extLst>
            </p:cNvPr>
            <p:cNvCxnSpPr>
              <a:cxnSpLocks/>
              <a:stCxn id="4" idx="6"/>
            </p:cNvCxnSpPr>
            <p:nvPr/>
          </p:nvCxnSpPr>
          <p:spPr>
            <a:xfrm>
              <a:off x="1648984" y="1641147"/>
              <a:ext cx="3274467" cy="592710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Arc 101">
              <a:extLst>
                <a:ext uri="{FF2B5EF4-FFF2-40B4-BE49-F238E27FC236}">
                  <a16:creationId xmlns:a16="http://schemas.microsoft.com/office/drawing/2014/main" id="{073740B5-652E-14F2-D454-2267B4C85733}"/>
                </a:ext>
              </a:extLst>
            </p:cNvPr>
            <p:cNvSpPr/>
            <p:nvPr/>
          </p:nvSpPr>
          <p:spPr>
            <a:xfrm rot="369216">
              <a:off x="-297740" y="1304801"/>
              <a:ext cx="9306976" cy="2936176"/>
            </a:xfrm>
            <a:prstGeom prst="arc">
              <a:avLst>
                <a:gd name="adj1" fmla="val 12056148"/>
                <a:gd name="adj2" fmla="val 2122492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Alegreya Sans" pitchFamily="2" charset="0"/>
              </a:endParaRPr>
            </a:p>
          </p:txBody>
        </p:sp>
        <p:cxnSp>
          <p:nvCxnSpPr>
            <p:cNvPr id="43" name="Straight Arrow Connector 102">
              <a:extLst>
                <a:ext uri="{FF2B5EF4-FFF2-40B4-BE49-F238E27FC236}">
                  <a16:creationId xmlns:a16="http://schemas.microsoft.com/office/drawing/2014/main" id="{62945D71-0313-1BF1-3D10-9BB3601C94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6168" y="3402447"/>
              <a:ext cx="5084617" cy="189602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Textfeld 84">
            <a:extLst>
              <a:ext uri="{FF2B5EF4-FFF2-40B4-BE49-F238E27FC236}">
                <a16:creationId xmlns:a16="http://schemas.microsoft.com/office/drawing/2014/main" id="{AC6F42EF-14B1-A992-E795-D782643C2392}"/>
              </a:ext>
            </a:extLst>
          </p:cNvPr>
          <p:cNvSpPr txBox="1"/>
          <p:nvPr/>
        </p:nvSpPr>
        <p:spPr>
          <a:xfrm>
            <a:off x="882246" y="5213835"/>
            <a:ext cx="89920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Alegreya Sans" pitchFamily="2" charset="0"/>
                <a:cs typeface="Lucida Grande" panose="020B0600040502020204" pitchFamily="34" charset="0"/>
              </a:rPr>
              <a:t>Abbildung 5 aus</a:t>
            </a:r>
            <a:br>
              <a:rPr lang="de-DE" dirty="0">
                <a:latin typeface="Alegreya Sans" pitchFamily="2" charset="0"/>
                <a:cs typeface="Lucida Grande" panose="020B0600040502020204" pitchFamily="34" charset="0"/>
              </a:rPr>
            </a:b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Bez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, S., Burkart, F., Tomasik, M. J., &amp; Merk, S. (2025).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How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do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teachers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process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technology-based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formative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assessment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results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in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their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daily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practice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?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Results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from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process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mining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of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think-aloud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 </a:t>
            </a:r>
            <a:r>
              <a:rPr lang="de-DE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data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. </a:t>
            </a:r>
            <a:r>
              <a:rPr lang="de-DE" i="1" dirty="0">
                <a:effectLst/>
                <a:latin typeface="Alegreya Sans" pitchFamily="2" charset="0"/>
                <a:cs typeface="Lucida Grande" panose="020B0600040502020204" pitchFamily="34" charset="0"/>
              </a:rPr>
              <a:t>Learning and </a:t>
            </a:r>
            <a:r>
              <a:rPr lang="de-DE" i="1" dirty="0" err="1">
                <a:effectLst/>
                <a:latin typeface="Alegreya Sans" pitchFamily="2" charset="0"/>
                <a:cs typeface="Lucida Grande" panose="020B0600040502020204" pitchFamily="34" charset="0"/>
              </a:rPr>
              <a:t>Instruction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, </a:t>
            </a:r>
            <a:r>
              <a:rPr lang="de-DE" i="1" dirty="0">
                <a:effectLst/>
                <a:latin typeface="Alegreya Sans" pitchFamily="2" charset="0"/>
                <a:cs typeface="Lucida Grande" panose="020B0600040502020204" pitchFamily="34" charset="0"/>
              </a:rPr>
              <a:t>97</a:t>
            </a:r>
            <a:r>
              <a:rPr lang="de-DE" dirty="0">
                <a:effectLst/>
                <a:latin typeface="Alegreya Sans" pitchFamily="2" charset="0"/>
                <a:cs typeface="Lucida Grande" panose="020B0600040502020204" pitchFamily="34" charset="0"/>
              </a:rPr>
              <a:t>, 102100. https://doi.org/10.1016/j.learninstruc.2025.102100</a:t>
            </a:r>
          </a:p>
        </p:txBody>
      </p:sp>
    </p:spTree>
    <p:extLst>
      <p:ext uri="{BB962C8B-B14F-4D97-AF65-F5344CB8AC3E}">
        <p14:creationId xmlns:p14="http://schemas.microsoft.com/office/powerpoint/2010/main" val="616067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6BBD2711-B759-7042-E021-F3B26163F9EB}"/>
              </a:ext>
            </a:extLst>
          </p:cNvPr>
          <p:cNvSpPr/>
          <p:nvPr/>
        </p:nvSpPr>
        <p:spPr>
          <a:xfrm>
            <a:off x="1105269" y="1688124"/>
            <a:ext cx="4732823" cy="3269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D43A97C-C8A6-06DB-D50E-9F2A56296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467" t="13733" r="6847" b="10556"/>
          <a:stretch/>
        </p:blipFill>
        <p:spPr>
          <a:xfrm>
            <a:off x="1105269" y="1688123"/>
            <a:ext cx="4732823" cy="326923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1ACA8D4-02DB-C1A2-ABD5-4C59708EFA9D}"/>
              </a:ext>
            </a:extLst>
          </p:cNvPr>
          <p:cNvSpPr txBox="1"/>
          <p:nvPr/>
        </p:nvSpPr>
        <p:spPr>
          <a:xfrm>
            <a:off x="1105270" y="4957357"/>
            <a:ext cx="4827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effectLst/>
                <a:latin typeface="Alegreya Sans" pitchFamily="2" charset="0"/>
              </a:rPr>
              <a:t>Abbildung aus:</a:t>
            </a:r>
            <a:br>
              <a:rPr lang="de-DE" sz="1200" dirty="0">
                <a:effectLst/>
                <a:latin typeface="Alegreya Sans" pitchFamily="2" charset="0"/>
              </a:rPr>
            </a:br>
            <a:r>
              <a:rPr lang="de-DE" sz="1200" dirty="0" err="1">
                <a:effectLst/>
                <a:latin typeface="Alegreya Sans" pitchFamily="2" charset="0"/>
              </a:rPr>
              <a:t>Bez</a:t>
            </a:r>
            <a:r>
              <a:rPr lang="de-DE" sz="1200" dirty="0">
                <a:effectLst/>
                <a:latin typeface="Alegreya Sans" pitchFamily="2" charset="0"/>
              </a:rPr>
              <a:t>, S., </a:t>
            </a:r>
            <a:r>
              <a:rPr lang="de-DE" sz="1200" dirty="0" err="1">
                <a:effectLst/>
                <a:latin typeface="Alegreya Sans" pitchFamily="2" charset="0"/>
              </a:rPr>
              <a:t>Paizan</a:t>
            </a:r>
            <a:r>
              <a:rPr lang="de-DE" sz="1200" dirty="0">
                <a:effectLst/>
                <a:latin typeface="Alegreya Sans" pitchFamily="2" charset="0"/>
              </a:rPr>
              <a:t>, M., Karst, K., &amp; Merk, S. (2025, Januar). </a:t>
            </a:r>
            <a:r>
              <a:rPr lang="de-DE" sz="1200" i="1" dirty="0">
                <a:effectLst/>
                <a:latin typeface="Alegreya Sans" pitchFamily="2" charset="0"/>
              </a:rPr>
              <a:t>Individuelle Leseförderung durch Lehramtsstudierende auf der Basis von Lernverlaufsdiagnostik</a:t>
            </a:r>
            <a:r>
              <a:rPr lang="de-DE" sz="1200" dirty="0">
                <a:effectLst/>
                <a:latin typeface="Alegreya Sans" pitchFamily="2" charset="0"/>
              </a:rPr>
              <a:t>. Jahrestagung der Gesellschaft für Empirische Bildungsforschung (GEBF), Mannheim.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1967DE4-71ED-30F2-34A2-583C8D8FD6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07667" y="1817920"/>
            <a:ext cx="3929864" cy="304579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66B976D-1C4F-A122-3C68-62C92B8D3CEC}"/>
              </a:ext>
            </a:extLst>
          </p:cNvPr>
          <p:cNvSpPr txBox="1"/>
          <p:nvPr/>
        </p:nvSpPr>
        <p:spPr>
          <a:xfrm>
            <a:off x="6207667" y="4957357"/>
            <a:ext cx="4827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effectLst/>
                <a:latin typeface="Alegreya Sans" pitchFamily="2" charset="0"/>
              </a:rPr>
              <a:t>Geplante Analysestrategie</a:t>
            </a:r>
          </a:p>
        </p:txBody>
      </p:sp>
    </p:spTree>
    <p:extLst>
      <p:ext uri="{BB962C8B-B14F-4D97-AF65-F5344CB8AC3E}">
        <p14:creationId xmlns:p14="http://schemas.microsoft.com/office/powerpoint/2010/main" val="403748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6EDABEF-3091-830F-C693-E870180D78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557" y="281353"/>
            <a:ext cx="6686914" cy="445794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0BA6190-2725-C40C-19D4-1A72A615594E}"/>
              </a:ext>
            </a:extLst>
          </p:cNvPr>
          <p:cNvSpPr txBox="1"/>
          <p:nvPr/>
        </p:nvSpPr>
        <p:spPr>
          <a:xfrm>
            <a:off x="117557" y="4739296"/>
            <a:ext cx="66869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effectLst/>
                <a:latin typeface="Alegreya Sans" pitchFamily="2" charset="0"/>
              </a:rPr>
              <a:t>Abbildung aus:</a:t>
            </a:r>
            <a:br>
              <a:rPr lang="de-DE" sz="1200" dirty="0">
                <a:effectLst/>
                <a:latin typeface="Alegreya Sans" pitchFamily="2" charset="0"/>
              </a:rPr>
            </a:br>
            <a:r>
              <a:rPr lang="de-DE" sz="1200" dirty="0" err="1">
                <a:effectLst/>
                <a:latin typeface="Alegreya Sans" pitchFamily="2" charset="0"/>
              </a:rPr>
              <a:t>Lunowa</a:t>
            </a:r>
            <a:r>
              <a:rPr lang="de-DE" sz="1200" dirty="0">
                <a:effectLst/>
                <a:latin typeface="Alegreya Sans" pitchFamily="2" charset="0"/>
              </a:rPr>
              <a:t>, E., </a:t>
            </a:r>
            <a:r>
              <a:rPr lang="de-DE" sz="1200" dirty="0" err="1">
                <a:effectLst/>
                <a:latin typeface="Alegreya Sans" pitchFamily="2" charset="0"/>
              </a:rPr>
              <a:t>Bez</a:t>
            </a:r>
            <a:r>
              <a:rPr lang="de-DE" sz="1200" dirty="0">
                <a:effectLst/>
                <a:latin typeface="Alegreya Sans" pitchFamily="2" charset="0"/>
              </a:rPr>
              <a:t>, S., &amp; Merk, S. (2025, Januar). </a:t>
            </a:r>
            <a:r>
              <a:rPr lang="de-DE" sz="1200" i="1" dirty="0">
                <a:effectLst/>
                <a:latin typeface="Alegreya Sans" pitchFamily="2" charset="0"/>
              </a:rPr>
              <a:t>Wie stark beeinflusst die graphische Darstellung von Lernverläufen die eingenommene Bezugsnorm bei der Interpretation?</a:t>
            </a:r>
            <a:r>
              <a:rPr lang="de-DE" sz="1200" dirty="0">
                <a:effectLst/>
                <a:latin typeface="Alegreya Sans" pitchFamily="2" charset="0"/>
              </a:rPr>
              <a:t> Jahrestagung der Gesellschaft für Empirische Bildungsforschung (GEBF), Mannheim.</a:t>
            </a:r>
          </a:p>
        </p:txBody>
      </p:sp>
    </p:spTree>
    <p:extLst>
      <p:ext uri="{BB962C8B-B14F-4D97-AF65-F5344CB8AC3E}">
        <p14:creationId xmlns:p14="http://schemas.microsoft.com/office/powerpoint/2010/main" val="183719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F528D96-2836-5924-7281-C3C265ED4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8814" y="791308"/>
            <a:ext cx="4850939" cy="474082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A3E63BB-E439-1162-B0F6-E0A8ED39C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23" y="1325870"/>
            <a:ext cx="5033391" cy="420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18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FB6B5B0-9E70-C7BC-D65A-ACF11AF284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28" r="6355" b="677"/>
          <a:stretch/>
        </p:blipFill>
        <p:spPr>
          <a:xfrm>
            <a:off x="7393255" y="1603105"/>
            <a:ext cx="3040209" cy="286625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F856044-F613-1F7E-068E-92F1758D56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385" r="11480" b="1540"/>
          <a:stretch/>
        </p:blipFill>
        <p:spPr>
          <a:xfrm>
            <a:off x="4262955" y="1603106"/>
            <a:ext cx="2966755" cy="286625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44ECBE-B3A3-AD39-C5C8-58105FBD1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24" y="1603105"/>
            <a:ext cx="3429886" cy="286625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6D93C0D-7697-D64E-B41F-45FE762C19E8}"/>
              </a:ext>
            </a:extLst>
          </p:cNvPr>
          <p:cNvSpPr txBox="1"/>
          <p:nvPr/>
        </p:nvSpPr>
        <p:spPr>
          <a:xfrm>
            <a:off x="602749" y="4469362"/>
            <a:ext cx="9830715" cy="44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30" dirty="0">
                <a:effectLst/>
                <a:latin typeface="Alegreya Sans" pitchFamily="2" charset="0"/>
              </a:rPr>
              <a:t>Materialien aus:</a:t>
            </a:r>
            <a:br>
              <a:rPr lang="de-DE" sz="1130" dirty="0">
                <a:effectLst/>
                <a:latin typeface="Alegreya Sans" pitchFamily="2" charset="0"/>
              </a:rPr>
            </a:br>
            <a:r>
              <a:rPr lang="de-DE" sz="1130" dirty="0" err="1">
                <a:effectLst/>
                <a:latin typeface="Alegreya Sans" pitchFamily="2" charset="0"/>
              </a:rPr>
              <a:t>Bez</a:t>
            </a:r>
            <a:r>
              <a:rPr lang="de-DE" sz="1130" dirty="0">
                <a:effectLst/>
                <a:latin typeface="Alegreya Sans" pitchFamily="2" charset="0"/>
              </a:rPr>
              <a:t>, S., Tomasik, M., &amp; Merk, S. (</a:t>
            </a:r>
            <a:r>
              <a:rPr lang="de-DE" sz="1130" dirty="0" err="1">
                <a:effectLst/>
                <a:latin typeface="Alegreya Sans" pitchFamily="2" charset="0"/>
              </a:rPr>
              <a:t>under</a:t>
            </a:r>
            <a:r>
              <a:rPr lang="de-DE" sz="1130" dirty="0">
                <a:effectLst/>
                <a:latin typeface="Alegreya Sans" pitchFamily="2" charset="0"/>
              </a:rPr>
              <a:t> review). </a:t>
            </a:r>
            <a:r>
              <a:rPr lang="de-DE" sz="1130" dirty="0" err="1">
                <a:effectLst/>
                <a:latin typeface="Alegreya Sans" pitchFamily="2" charset="0"/>
              </a:rPr>
              <a:t>Fostering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teachers</a:t>
            </a:r>
            <a:r>
              <a:rPr lang="de-DE" sz="1130" dirty="0">
                <a:effectLst/>
                <a:latin typeface="Alegreya Sans" pitchFamily="2" charset="0"/>
              </a:rPr>
              <a:t>’ </a:t>
            </a:r>
            <a:r>
              <a:rPr lang="de-DE" sz="1130" dirty="0" err="1">
                <a:effectLst/>
                <a:latin typeface="Alegreya Sans" pitchFamily="2" charset="0"/>
              </a:rPr>
              <a:t>interpretations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of</a:t>
            </a:r>
            <a:r>
              <a:rPr lang="de-DE" sz="1130" dirty="0">
                <a:effectLst/>
                <a:latin typeface="Alegreya Sans" pitchFamily="2" charset="0"/>
              </a:rPr>
              <a:t> formative </a:t>
            </a:r>
            <a:r>
              <a:rPr lang="de-DE" sz="1130" dirty="0" err="1">
                <a:effectLst/>
                <a:latin typeface="Alegreya Sans" pitchFamily="2" charset="0"/>
              </a:rPr>
              <a:t>assessment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results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using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clustered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dirty="0" err="1">
                <a:effectLst/>
                <a:latin typeface="Alegreya Sans" pitchFamily="2" charset="0"/>
              </a:rPr>
              <a:t>heatmaps</a:t>
            </a:r>
            <a:r>
              <a:rPr lang="de-DE" sz="1130" i="1" dirty="0">
                <a:effectLst/>
                <a:latin typeface="Alegreya Sans" pitchFamily="2" charset="0"/>
              </a:rPr>
              <a:t>.</a:t>
            </a:r>
            <a:r>
              <a:rPr lang="de-DE" sz="1130" dirty="0">
                <a:effectLst/>
                <a:latin typeface="Alegreya Sans" pitchFamily="2" charset="0"/>
              </a:rPr>
              <a:t> </a:t>
            </a:r>
            <a:r>
              <a:rPr lang="de-DE" sz="1130" i="1" dirty="0">
                <a:effectLst/>
                <a:latin typeface="Alegreya Sans" pitchFamily="2" charset="0"/>
              </a:rPr>
              <a:t>Learning and Individual </a:t>
            </a:r>
            <a:r>
              <a:rPr lang="de-DE" sz="1130" i="1" dirty="0" err="1">
                <a:effectLst/>
                <a:latin typeface="Alegreya Sans" pitchFamily="2" charset="0"/>
              </a:rPr>
              <a:t>Differences</a:t>
            </a:r>
            <a:endParaRPr lang="de-DE" sz="1130" i="1" dirty="0">
              <a:effectLst/>
              <a:latin typeface="Alegreya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522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</Words>
  <Application>Microsoft Macintosh PowerPoint</Application>
  <PresentationFormat>Breitbild</PresentationFormat>
  <Paragraphs>36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Alegreya Sans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M</dc:creator>
  <cp:lastModifiedBy>S M</cp:lastModifiedBy>
  <cp:revision>3</cp:revision>
  <dcterms:created xsi:type="dcterms:W3CDTF">2025-04-24T12:16:30Z</dcterms:created>
  <dcterms:modified xsi:type="dcterms:W3CDTF">2025-04-28T06:51:04Z</dcterms:modified>
</cp:coreProperties>
</file>

<file path=docProps/thumbnail.jpeg>
</file>